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Merriweather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bold.fntdata"/><Relationship Id="rId11" Type="http://schemas.openxmlformats.org/officeDocument/2006/relationships/slide" Target="slides/slide6.xml"/><Relationship Id="rId22" Type="http://schemas.openxmlformats.org/officeDocument/2006/relationships/font" Target="fonts/Merriweather-boldItalic.fntdata"/><Relationship Id="rId10" Type="http://schemas.openxmlformats.org/officeDocument/2006/relationships/slide" Target="slides/slide5.xml"/><Relationship Id="rId21" Type="http://schemas.openxmlformats.org/officeDocument/2006/relationships/font" Target="fonts/Merriweather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erriweather-regular.fntdata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6f971748d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b6f971748d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6f971748d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b6f971748d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6f971748d_9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6f971748d_9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6f971748d_1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6f971748d_1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64cadbd7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64cadbd7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64cadbd7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64cadbd7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64cadbd7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64cadbd7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64cadbd7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64cadbd7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64cadbd7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64cadbd7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86875" y="500925"/>
            <a:ext cx="3706500" cy="3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FFF2CC"/>
                </a:solidFill>
              </a:rPr>
              <a:t>PROJECT</a:t>
            </a:r>
            <a:r>
              <a:rPr lang="en" sz="3500">
                <a:solidFill>
                  <a:srgbClr val="FFF2CC"/>
                </a:solidFill>
              </a:rPr>
              <a:t> :</a:t>
            </a:r>
            <a:endParaRPr sz="3500"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</a:t>
            </a:r>
            <a:r>
              <a:rPr lang="en">
                <a:solidFill>
                  <a:srgbClr val="E69138"/>
                </a:solidFill>
              </a:rPr>
              <a:t> </a:t>
            </a:r>
            <a:r>
              <a:rPr lang="en" sz="3700">
                <a:solidFill>
                  <a:srgbClr val="FFD966"/>
                </a:solidFill>
              </a:rPr>
              <a:t>FARM PLUS</a:t>
            </a:r>
            <a:endParaRPr sz="3700">
              <a:solidFill>
                <a:srgbClr val="FFD966"/>
              </a:solidFill>
            </a:endParaRPr>
          </a:p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4329125" y="0"/>
            <a:ext cx="4815000" cy="5143500"/>
          </a:xfrm>
          <a:prstGeom prst="rect">
            <a:avLst/>
          </a:prstGeom>
          <a:solidFill>
            <a:srgbClr val="EAD1E0">
              <a:alpha val="18540"/>
            </a:srgbClr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TEAM NAME : WEB ENTHUSIASTIC</a:t>
            </a:r>
            <a:endParaRPr b="1" i="1"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TEAM LEADER : ROHIT KUMAR (ML &amp; DATA ANALYZER)</a:t>
            </a:r>
            <a:endParaRPr b="1" i="1"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TEAM MEMBER: SHIVENDRA PRATAP SINGH (WEB DEVELOPMENT &amp; DATABASE)</a:t>
            </a:r>
            <a:endParaRPr b="1" i="1"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TEAM MEMBER: MOHIT NAYAN SINGH (ML &amp; MODEL MANAGEMENT)</a:t>
            </a:r>
            <a:endParaRPr b="1" i="1"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 sz="14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TEAM MEMBER : RAJESH KUMAR (ML &amp; MODEL MANAGEMENT)</a:t>
            </a:r>
            <a:endParaRPr b="1" i="1" sz="14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118775" y="33925"/>
            <a:ext cx="8906450" cy="50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5640875" y="1674075"/>
            <a:ext cx="698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9316525" y="2062250"/>
            <a:ext cx="6987300" cy="815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1664875" y="526925"/>
            <a:ext cx="1617900" cy="4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/>
              <a:t>     </a:t>
            </a:r>
            <a:r>
              <a:rPr b="1" i="1" lang="en" sz="170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b="1" i="1" lang="en" sz="17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THEME</a:t>
            </a:r>
            <a:endParaRPr b="1" sz="17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3553925" y="657725"/>
            <a:ext cx="768300" cy="13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4507975" y="526925"/>
            <a:ext cx="1686000" cy="4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  </a:t>
            </a:r>
            <a:r>
              <a:rPr b="1" i="1" lang="en" sz="1700"/>
              <a:t>  </a:t>
            </a:r>
            <a:r>
              <a:rPr b="1" i="1" lang="en" sz="17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FOOD</a:t>
            </a:r>
            <a:endParaRPr b="1" i="1" sz="17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76" name="Google Shape;76;p14"/>
          <p:cNvCxnSpPr/>
          <p:nvPr/>
        </p:nvCxnSpPr>
        <p:spPr>
          <a:xfrm rot="10800000">
            <a:off x="1568700" y="402725"/>
            <a:ext cx="170700" cy="1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14"/>
          <p:cNvSpPr/>
          <p:nvPr/>
        </p:nvSpPr>
        <p:spPr>
          <a:xfrm>
            <a:off x="1664875" y="1176675"/>
            <a:ext cx="1617900" cy="49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rgbClr val="FFFFFF"/>
                </a:solidFill>
              </a:rPr>
              <a:t>    </a:t>
            </a:r>
            <a:r>
              <a:rPr b="1" i="1" lang="en" sz="17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MISSION</a:t>
            </a:r>
            <a:r>
              <a:rPr b="1" i="1" lang="en" sz="170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3511225" y="1356075"/>
            <a:ext cx="768300" cy="13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4572000" y="1176675"/>
            <a:ext cx="3964800" cy="156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HELPING THE BIHAR FARMERS </a:t>
            </a:r>
            <a:r>
              <a:rPr b="1" i="1" lang="en" sz="13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THROUGH ML MODEL </a:t>
            </a:r>
            <a:r>
              <a:rPr b="1" i="1" lang="en" sz="13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BY SUGGESTING THEM </a:t>
            </a:r>
            <a:r>
              <a:rPr b="1" i="1" lang="en" sz="13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THE BEST SUITABLE MONTH &amp; AREA FOR CULTIVATING SPECIFIC CASH CROPS &amp; </a:t>
            </a:r>
            <a:r>
              <a:rPr b="1" i="1" lang="en" sz="13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THEIR FARMING METHODS AND MODERN FARMING METHODS.</a:t>
            </a:r>
            <a:endParaRPr b="1" i="1" sz="13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1664875" y="3519200"/>
            <a:ext cx="1686000" cy="49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i="1" lang="en" sz="1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TRACK</a:t>
            </a:r>
            <a:endParaRPr i="1" sz="15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5485000" y="2994025"/>
            <a:ext cx="1995600" cy="582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           </a:t>
            </a:r>
            <a:r>
              <a:rPr lang="en" sz="1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MACHINE   </a:t>
            </a:r>
            <a:endParaRPr sz="11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LEARNING</a:t>
            </a:r>
            <a:endParaRPr sz="11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5641950" y="4016600"/>
            <a:ext cx="1824900" cy="710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         </a:t>
            </a:r>
            <a:r>
              <a:rPr lang="en" sz="1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" sz="1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WEB</a:t>
            </a:r>
            <a:endParaRPr sz="11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DEVELOPMENT</a:t>
            </a:r>
            <a:endParaRPr sz="11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3169325" y="3181975"/>
            <a:ext cx="2208900" cy="320100"/>
          </a:xfrm>
          <a:prstGeom prst="bentArrow">
            <a:avLst>
              <a:gd fmla="val 25000" name="adj1"/>
              <a:gd fmla="val 24984" name="adj2"/>
              <a:gd fmla="val 25000" name="adj3"/>
              <a:gd fmla="val 43750" name="adj4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 flipH="1" rot="10800000">
            <a:off x="3169325" y="4033725"/>
            <a:ext cx="2391000" cy="394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3875" y="0"/>
            <a:ext cx="9000375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850" y="757125"/>
            <a:ext cx="6422525" cy="42579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/>
          <p:nvPr/>
        </p:nvSpPr>
        <p:spPr>
          <a:xfrm>
            <a:off x="3299625" y="280325"/>
            <a:ext cx="2098800" cy="22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</a:t>
            </a:r>
            <a:r>
              <a:rPr b="1" lang="en" sz="1600">
                <a:latin typeface="Comic Sans MS"/>
                <a:ea typeface="Comic Sans MS"/>
                <a:cs typeface="Comic Sans MS"/>
                <a:sym typeface="Comic Sans MS"/>
              </a:rPr>
              <a:t>USE CASE</a:t>
            </a:r>
            <a:endParaRPr b="1"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4284175" y="535525"/>
            <a:ext cx="124500" cy="221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</a:t>
            </a:r>
            <a:r>
              <a:rPr lang="en" sz="2466"/>
              <a:t>MACHINE LEARNING: DATA FRAMING &amp; ALGORITHM</a:t>
            </a:r>
            <a:endParaRPr sz="2466"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175600" y="1355250"/>
            <a:ext cx="4221000" cy="3606900"/>
          </a:xfrm>
          <a:prstGeom prst="rect">
            <a:avLst/>
          </a:prstGeom>
          <a:solidFill>
            <a:srgbClr val="F1C23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618925" y="1580400"/>
            <a:ext cx="888600" cy="37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TEMPERATURE</a:t>
            </a:r>
            <a:endParaRPr sz="300">
              <a:solidFill>
                <a:srgbClr val="FFFFFF"/>
              </a:solidFill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917725" y="2199550"/>
            <a:ext cx="1105200" cy="37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AVG. NUMBER OF RAINY DAY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2022850" y="1580400"/>
            <a:ext cx="943800" cy="37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RELATIVE HUMIDITY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2868900" y="2199550"/>
            <a:ext cx="672300" cy="37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CLOUD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3541200" y="1579200"/>
            <a:ext cx="728700" cy="37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MEAN RAINFALL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917725" y="3137325"/>
            <a:ext cx="2774400" cy="29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 </a:t>
            </a:r>
            <a:r>
              <a:rPr b="1" lang="en" sz="1100">
                <a:solidFill>
                  <a:srgbClr val="FFFFFF"/>
                </a:solidFill>
              </a:rPr>
              <a:t>MONTHLY_DATA.csv</a:t>
            </a:r>
            <a:endParaRPr b="1" sz="1100">
              <a:solidFill>
                <a:srgbClr val="FFFFFF"/>
              </a:solidFill>
            </a:endParaRPr>
          </a:p>
        </p:txBody>
      </p:sp>
      <p:sp>
        <p:nvSpPr>
          <p:cNvPr id="105" name="Google Shape;105;p16"/>
          <p:cNvSpPr/>
          <p:nvPr/>
        </p:nvSpPr>
        <p:spPr>
          <a:xfrm flipH="1">
            <a:off x="1302000" y="2513625"/>
            <a:ext cx="266700" cy="623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3190675" y="2593100"/>
            <a:ext cx="202800" cy="544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2401000" y="1984825"/>
            <a:ext cx="202800" cy="1152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3692250" y="1951500"/>
            <a:ext cx="320100" cy="14847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544300" y="1942150"/>
            <a:ext cx="320100" cy="14847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514750" y="4050550"/>
            <a:ext cx="3542700" cy="26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            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                     </a:t>
            </a:r>
            <a:r>
              <a:rPr lang="en">
                <a:solidFill>
                  <a:schemeClr val="lt1"/>
                </a:solidFill>
              </a:rPr>
              <a:t>Day wise Data 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4572000" y="1440600"/>
            <a:ext cx="4071900" cy="3521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ALGORITHMS USED IN MODEL:</a:t>
            </a:r>
            <a:endParaRPr sz="10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omic Sans MS"/>
              <a:buChar char="●"/>
            </a:pPr>
            <a:r>
              <a:rPr b="1" lang="en" sz="17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DECISION TREE CLASSIFIER</a:t>
            </a:r>
            <a:endParaRPr b="1" sz="17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omic Sans MS"/>
              <a:buChar char="●"/>
            </a:pPr>
            <a:r>
              <a:rPr b="1" lang="en" sz="17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RANDOM FOREST CLASSIFIER</a:t>
            </a:r>
            <a:endParaRPr b="1" sz="17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1627225" y="3426850"/>
            <a:ext cx="1355400" cy="623700"/>
          </a:xfrm>
          <a:prstGeom prst="downArrow">
            <a:avLst>
              <a:gd fmla="val 50000" name="adj1"/>
              <a:gd fmla="val 4975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715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5B0F00"/>
              </a:solidFill>
            </a:endParaRPr>
          </a:p>
          <a:p>
            <a:pPr indent="-5715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B0F00"/>
                </a:solidFill>
              </a:rPr>
              <a:t>After</a:t>
            </a:r>
            <a:endParaRPr b="1" sz="300">
              <a:solidFill>
                <a:srgbClr val="5B0F0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B0F00"/>
                </a:solidFill>
              </a:rPr>
              <a:t>Modifica-</a:t>
            </a:r>
            <a:endParaRPr b="1" sz="1100">
              <a:solidFill>
                <a:srgbClr val="5B0F0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B0F00"/>
                </a:solidFill>
              </a:rPr>
              <a:t>tion</a:t>
            </a:r>
            <a:endParaRPr b="1" sz="1600"/>
          </a:p>
        </p:txBody>
      </p:sp>
      <p:sp>
        <p:nvSpPr>
          <p:cNvPr id="113" name="Google Shape;113;p16"/>
          <p:cNvSpPr/>
          <p:nvPr/>
        </p:nvSpPr>
        <p:spPr>
          <a:xfrm>
            <a:off x="311725" y="4491325"/>
            <a:ext cx="3745800" cy="372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1year Weather data of 14 district of Bihar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4594"/>
              <a:buFont typeface="Arial"/>
              <a:buNone/>
            </a:pPr>
            <a:r>
              <a:rPr lang="en" sz="2220"/>
              <a:t>INPUT :REGARDING MONTH PREDICTION</a:t>
            </a:r>
            <a:endParaRPr sz="22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32950" y="1307425"/>
            <a:ext cx="9043200" cy="3718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7815" r="14266" t="8575"/>
          <a:stretch/>
        </p:blipFill>
        <p:spPr>
          <a:xfrm>
            <a:off x="220613" y="1521625"/>
            <a:ext cx="8702774" cy="341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/>
              <a:t>OUTPUT &amp; SUGGESTION</a:t>
            </a:r>
            <a:r>
              <a:rPr lang="en" sz="2220"/>
              <a:t> :REGARDING MONTH PREDICTION</a:t>
            </a:r>
            <a:endParaRPr sz="22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125050" y="1339450"/>
            <a:ext cx="8854800" cy="33216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 b="30607" l="23274" r="14825" t="9648"/>
          <a:stretch/>
        </p:blipFill>
        <p:spPr>
          <a:xfrm>
            <a:off x="0" y="1281775"/>
            <a:ext cx="6654499" cy="37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 rotWithShape="1">
          <a:blip r:embed="rId4">
            <a:alphaModFix/>
          </a:blip>
          <a:srcRect b="23764" l="8600" r="13065" t="2889"/>
          <a:stretch/>
        </p:blipFill>
        <p:spPr>
          <a:xfrm>
            <a:off x="3065325" y="888450"/>
            <a:ext cx="5999573" cy="377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/>
          <p:nvPr/>
        </p:nvSpPr>
        <p:spPr>
          <a:xfrm>
            <a:off x="125050" y="4495250"/>
            <a:ext cx="1868100" cy="400200"/>
          </a:xfrm>
          <a:prstGeom prst="frame">
            <a:avLst>
              <a:gd fmla="val 12500" name="adj1"/>
            </a:avLst>
          </a:prstGeom>
          <a:solidFill>
            <a:srgbClr val="00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220000" dist="19050">
              <a:srgbClr val="FFFFFF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" name="Google Shape;130;p18"/>
          <p:cNvCxnSpPr/>
          <p:nvPr/>
        </p:nvCxnSpPr>
        <p:spPr>
          <a:xfrm flipH="1">
            <a:off x="2104075" y="3496300"/>
            <a:ext cx="871500" cy="85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18"/>
          <p:cNvSpPr txBox="1"/>
          <p:nvPr/>
        </p:nvSpPr>
        <p:spPr>
          <a:xfrm>
            <a:off x="2975575" y="3209375"/>
            <a:ext cx="28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Output+Suggestion(h3 and h8)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3613200" y="906925"/>
            <a:ext cx="871500" cy="40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 txBox="1"/>
          <p:nvPr/>
        </p:nvSpPr>
        <p:spPr>
          <a:xfrm>
            <a:off x="5239150" y="1732200"/>
            <a:ext cx="171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Redirect to article h8 after mouse click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4" name="Google Shape;134;p18"/>
          <p:cNvCxnSpPr/>
          <p:nvPr/>
        </p:nvCxnSpPr>
        <p:spPr>
          <a:xfrm rot="10800000">
            <a:off x="4548425" y="1455900"/>
            <a:ext cx="680100" cy="42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/>
              <a:t>INPUT :REGARDING DISTRICT PREDICTION</a:t>
            </a:r>
            <a:endParaRPr sz="22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107150" y="1318025"/>
            <a:ext cx="8937000" cy="36861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9"/>
          <p:cNvPicPr preferRelativeResize="0"/>
          <p:nvPr/>
        </p:nvPicPr>
        <p:blipFill rotWithShape="1">
          <a:blip r:embed="rId3">
            <a:alphaModFix/>
          </a:blip>
          <a:srcRect b="0" l="7926" r="15632" t="8105"/>
          <a:stretch/>
        </p:blipFill>
        <p:spPr>
          <a:xfrm>
            <a:off x="205700" y="1318025"/>
            <a:ext cx="8013427" cy="352304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/>
          <p:nvPr/>
        </p:nvSpPr>
        <p:spPr>
          <a:xfrm>
            <a:off x="2242325" y="3965500"/>
            <a:ext cx="1179600" cy="623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3815125" y="3836350"/>
            <a:ext cx="4404000" cy="882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 txBox="1"/>
          <p:nvPr/>
        </p:nvSpPr>
        <p:spPr>
          <a:xfrm>
            <a:off x="4250825" y="2423750"/>
            <a:ext cx="2709900" cy="615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Two fields to provide Input (One with featured luxury crops)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5" name="Google Shape;145;p19"/>
          <p:cNvCxnSpPr/>
          <p:nvPr/>
        </p:nvCxnSpPr>
        <p:spPr>
          <a:xfrm flipH="1">
            <a:off x="3358025" y="3039350"/>
            <a:ext cx="892800" cy="6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19"/>
          <p:cNvCxnSpPr/>
          <p:nvPr/>
        </p:nvCxnSpPr>
        <p:spPr>
          <a:xfrm>
            <a:off x="5271025" y="2954325"/>
            <a:ext cx="223200" cy="82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/>
              <a:t>OUT</a:t>
            </a:r>
            <a:r>
              <a:rPr lang="en" sz="2220"/>
              <a:t>PUT :REGARDING DISTRICT PREDICTION</a:t>
            </a:r>
            <a:endParaRPr sz="22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921550" y="1575200"/>
            <a:ext cx="7222200" cy="30645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 b="0" l="30495" r="15816" t="47742"/>
          <a:stretch/>
        </p:blipFill>
        <p:spPr>
          <a:xfrm>
            <a:off x="1125150" y="1714475"/>
            <a:ext cx="6836549" cy="281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/>
          <p:nvPr/>
        </p:nvSpPr>
        <p:spPr>
          <a:xfrm>
            <a:off x="1275150" y="3814775"/>
            <a:ext cx="1907400" cy="375000"/>
          </a:xfrm>
          <a:prstGeom prst="frame">
            <a:avLst>
              <a:gd fmla="val 12500" name="adj1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3342400" y="3586625"/>
            <a:ext cx="2380500" cy="831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Output with suggested article as provided by admin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6" name="Google Shape;156;p20"/>
          <p:cNvCxnSpPr>
            <a:stCxn id="155" idx="0"/>
            <a:endCxn id="154" idx="3"/>
          </p:cNvCxnSpPr>
          <p:nvPr/>
        </p:nvCxnSpPr>
        <p:spPr>
          <a:xfrm rot="5400000">
            <a:off x="3649750" y="3119525"/>
            <a:ext cx="415800" cy="1350000"/>
          </a:xfrm>
          <a:prstGeom prst="curvedConnector4">
            <a:avLst>
              <a:gd fmla="val -100950" name="adj1"/>
              <a:gd fmla="val 9408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1"/>
          <p:cNvPicPr preferRelativeResize="0"/>
          <p:nvPr/>
        </p:nvPicPr>
        <p:blipFill rotWithShape="1">
          <a:blip r:embed="rId3">
            <a:alphaModFix/>
          </a:blip>
          <a:srcRect b="0" l="7759" r="13220" t="2818"/>
          <a:stretch/>
        </p:blipFill>
        <p:spPr>
          <a:xfrm>
            <a:off x="74400" y="1307125"/>
            <a:ext cx="5589850" cy="360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 rotWithShape="1">
          <a:blip r:embed="rId4">
            <a:alphaModFix/>
          </a:blip>
          <a:srcRect b="0" l="8297" r="14296" t="9755"/>
          <a:stretch/>
        </p:blipFill>
        <p:spPr>
          <a:xfrm>
            <a:off x="2954325" y="1094600"/>
            <a:ext cx="6189677" cy="39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/>
          <p:nvPr>
            <p:ph type="title"/>
          </p:nvPr>
        </p:nvSpPr>
        <p:spPr>
          <a:xfrm>
            <a:off x="311700" y="4052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Access to App Content</a:t>
            </a:r>
            <a:endParaRPr/>
          </a:p>
        </p:txBody>
      </p:sp>
      <p:sp>
        <p:nvSpPr>
          <p:cNvPr id="164" name="Google Shape;164;p21"/>
          <p:cNvSpPr txBox="1"/>
          <p:nvPr/>
        </p:nvSpPr>
        <p:spPr>
          <a:xfrm>
            <a:off x="871425" y="1030825"/>
            <a:ext cx="1477200" cy="615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Edit option to admin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127525" y="1774725"/>
            <a:ext cx="372000" cy="2337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1"/>
          <p:cNvSpPr/>
          <p:nvPr/>
        </p:nvSpPr>
        <p:spPr>
          <a:xfrm>
            <a:off x="1126475" y="1966000"/>
            <a:ext cx="1764000" cy="6237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" name="Google Shape;167;p21"/>
          <p:cNvCxnSpPr>
            <a:stCxn id="164" idx="1"/>
            <a:endCxn id="165" idx="3"/>
          </p:cNvCxnSpPr>
          <p:nvPr/>
        </p:nvCxnSpPr>
        <p:spPr>
          <a:xfrm flipH="1">
            <a:off x="499425" y="1338625"/>
            <a:ext cx="372000" cy="55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1"/>
          <p:cNvCxnSpPr>
            <a:stCxn id="164" idx="2"/>
            <a:endCxn id="166" idx="0"/>
          </p:cNvCxnSpPr>
          <p:nvPr/>
        </p:nvCxnSpPr>
        <p:spPr>
          <a:xfrm>
            <a:off x="1610025" y="1646425"/>
            <a:ext cx="39840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21"/>
          <p:cNvSpPr txBox="1"/>
          <p:nvPr/>
        </p:nvSpPr>
        <p:spPr>
          <a:xfrm>
            <a:off x="6089300" y="1328375"/>
            <a:ext cx="1349700" cy="615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User View for same content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